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E25B00"/>
    <a:srgbClr val="DA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8097A-566A-48B6-8758-988FB292EC81}" v="1081" dt="2018-06-14T04:22:08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208CB-24E2-454C-80C6-71CACE39BD85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3ED6783-3AE0-0340-840A-B13F2A1A2DB9}">
      <dgm:prSet phldrT="[Text]" custT="1"/>
      <dgm:spPr/>
      <dgm:t>
        <a:bodyPr/>
        <a:lstStyle/>
        <a:p>
          <a:r>
            <a:rPr lang="en-GB" sz="900" dirty="0">
              <a:latin typeface="Avenir" panose="02000503020000020003" pitchFamily="2" charset="0"/>
              <a:ea typeface="Avenir Book" charset="0"/>
              <a:cs typeface="Avenir Book" charset="0"/>
            </a:rPr>
            <a:t>Step 2 - Develop support guide</a:t>
          </a:r>
        </a:p>
      </dgm:t>
    </dgm:pt>
    <dgm:pt modelId="{A16D32F7-C8E5-EE42-A380-8CBAA923328C}" type="parTrans" cxnId="{046E7736-B4C5-CA46-84DF-FA0796444279}">
      <dgm:prSet custT="1"/>
      <dgm:spPr/>
      <dgm:t>
        <a:bodyPr/>
        <a:lstStyle/>
        <a:p>
          <a:endParaRPr lang="en-GB" sz="700" dirty="0"/>
        </a:p>
      </dgm:t>
    </dgm:pt>
    <dgm:pt modelId="{5C93A50B-908C-9842-86A1-B0F73484C9C1}" type="sibTrans" cxnId="{046E7736-B4C5-CA46-84DF-FA0796444279}">
      <dgm:prSet/>
      <dgm:spPr/>
      <dgm:t>
        <a:bodyPr/>
        <a:lstStyle/>
        <a:p>
          <a:endParaRPr lang="en-GB"/>
        </a:p>
      </dgm:t>
    </dgm:pt>
    <dgm:pt modelId="{D026A8A3-63D3-5C41-A37A-4EFA887E94C6}">
      <dgm:prSet phldrT="[Text]" custT="1"/>
      <dgm:spPr/>
      <dgm:t>
        <a:bodyPr/>
        <a:lstStyle/>
        <a:p>
          <a:r>
            <a:rPr lang="en-GB" sz="900" dirty="0">
              <a:latin typeface="Avenir" panose="02000503020000020003" pitchFamily="2" charset="0"/>
              <a:ea typeface="Avenir Book" charset="0"/>
              <a:cs typeface="Avenir Book" charset="0"/>
            </a:rPr>
            <a:t>Step 1 - Review of model</a:t>
          </a:r>
        </a:p>
      </dgm:t>
    </dgm:pt>
    <dgm:pt modelId="{8C37C84C-C764-5041-8B67-5480FE5F7175}" type="parTrans" cxnId="{D0096D35-CC44-EB40-9C34-C83000E05D99}">
      <dgm:prSet custT="1"/>
      <dgm:spPr/>
      <dgm:t>
        <a:bodyPr/>
        <a:lstStyle/>
        <a:p>
          <a:endParaRPr lang="en-GB" sz="700" dirty="0"/>
        </a:p>
      </dgm:t>
    </dgm:pt>
    <dgm:pt modelId="{FBCE5B57-3301-C94A-BC8F-BC5E73543D13}" type="sibTrans" cxnId="{D0096D35-CC44-EB40-9C34-C83000E05D99}">
      <dgm:prSet/>
      <dgm:spPr/>
      <dgm:t>
        <a:bodyPr/>
        <a:lstStyle/>
        <a:p>
          <a:endParaRPr lang="en-GB"/>
        </a:p>
      </dgm:t>
    </dgm:pt>
    <dgm:pt modelId="{B3FFE542-671F-A046-9FEB-2590D04FE41E}">
      <dgm:prSet custT="1"/>
      <dgm:spPr/>
      <dgm:t>
        <a:bodyPr/>
        <a:lstStyle/>
        <a:p>
          <a:r>
            <a:rPr lang="en-AU" sz="900" dirty="0">
              <a:latin typeface="Avenir" panose="02000503020000020003" pitchFamily="2" charset="0"/>
            </a:rPr>
            <a:t>Research network</a:t>
          </a:r>
          <a:endParaRPr lang="en-GB" sz="900" dirty="0">
            <a:latin typeface="Avenir" panose="02000503020000020003" pitchFamily="2" charset="0"/>
            <a:ea typeface="Avenir Book" charset="0"/>
            <a:cs typeface="Avenir Book" charset="0"/>
          </a:endParaRPr>
        </a:p>
      </dgm:t>
    </dgm:pt>
    <dgm:pt modelId="{424BBF6E-ED3A-464F-A435-0BD6A54D53D8}" type="parTrans" cxnId="{3F78E71F-3133-7347-A2BA-03A7FA5717C7}">
      <dgm:prSet/>
      <dgm:spPr/>
      <dgm:t>
        <a:bodyPr/>
        <a:lstStyle/>
        <a:p>
          <a:endParaRPr lang="en-GB"/>
        </a:p>
      </dgm:t>
    </dgm:pt>
    <dgm:pt modelId="{5AD9EC31-6C36-F34A-8536-D9AD8DCD8A2B}" type="sibTrans" cxnId="{3F78E71F-3133-7347-A2BA-03A7FA5717C7}">
      <dgm:prSet/>
      <dgm:spPr/>
      <dgm:t>
        <a:bodyPr/>
        <a:lstStyle/>
        <a:p>
          <a:endParaRPr lang="en-GB"/>
        </a:p>
      </dgm:t>
    </dgm:pt>
    <dgm:pt modelId="{563AE30D-ED6A-534D-88CA-0686BC701110}">
      <dgm:prSet custT="1"/>
      <dgm:spPr/>
      <dgm:t>
        <a:bodyPr/>
        <a:lstStyle/>
        <a:p>
          <a:r>
            <a:rPr lang="en-GB" sz="900" dirty="0">
              <a:latin typeface="Avenir" panose="02000503020000020003" pitchFamily="2" charset="0"/>
              <a:ea typeface="Avenir Book" charset="0"/>
              <a:cs typeface="Avenir Book" charset="0"/>
            </a:rPr>
            <a:t>Step 3 - Engage research network and consumers</a:t>
          </a:r>
        </a:p>
      </dgm:t>
    </dgm:pt>
    <dgm:pt modelId="{30F397B2-2323-2F47-A696-F0C181059AC9}" type="parTrans" cxnId="{2636C0E8-C197-5147-B643-405717D5139A}">
      <dgm:prSet custT="1"/>
      <dgm:spPr/>
      <dgm:t>
        <a:bodyPr/>
        <a:lstStyle/>
        <a:p>
          <a:endParaRPr lang="en-GB" sz="700" dirty="0"/>
        </a:p>
      </dgm:t>
    </dgm:pt>
    <dgm:pt modelId="{1A6DCD79-42FC-FB46-AF78-2EA3B9A73166}" type="sibTrans" cxnId="{2636C0E8-C197-5147-B643-405717D5139A}">
      <dgm:prSet/>
      <dgm:spPr/>
      <dgm:t>
        <a:bodyPr/>
        <a:lstStyle/>
        <a:p>
          <a:endParaRPr lang="en-GB"/>
        </a:p>
      </dgm:t>
    </dgm:pt>
    <dgm:pt modelId="{69578A1A-A964-454D-A577-9F0FDFCCC557}">
      <dgm:prSet custT="1"/>
      <dgm:spPr/>
      <dgm:t>
        <a:bodyPr/>
        <a:lstStyle/>
        <a:p>
          <a:r>
            <a:rPr lang="en-US" sz="900" dirty="0"/>
            <a:t>Step 4 - Implement knowledge translation support</a:t>
          </a:r>
        </a:p>
      </dgm:t>
    </dgm:pt>
    <dgm:pt modelId="{B193B78D-2233-7B48-B256-853E0D209A83}" type="parTrans" cxnId="{B01DE6B0-37FE-D448-A743-A1917BEB9543}">
      <dgm:prSet/>
      <dgm:spPr/>
      <dgm:t>
        <a:bodyPr/>
        <a:lstStyle/>
        <a:p>
          <a:endParaRPr lang="en-US" dirty="0"/>
        </a:p>
      </dgm:t>
    </dgm:pt>
    <dgm:pt modelId="{C8DE7785-DA4E-E642-8AD3-FB0AFDA720E7}" type="sibTrans" cxnId="{B01DE6B0-37FE-D448-A743-A1917BEB9543}">
      <dgm:prSet/>
      <dgm:spPr/>
      <dgm:t>
        <a:bodyPr/>
        <a:lstStyle/>
        <a:p>
          <a:endParaRPr lang="en-US"/>
        </a:p>
      </dgm:t>
    </dgm:pt>
    <dgm:pt modelId="{94DE7EE6-ED5D-1C4B-8D7B-8BBDB3F4F766}">
      <dgm:prSet custT="1"/>
      <dgm:spPr/>
      <dgm:t>
        <a:bodyPr/>
        <a:lstStyle/>
        <a:p>
          <a:r>
            <a:rPr lang="en-US" sz="900" dirty="0"/>
            <a:t>Step 5 - Case study</a:t>
          </a:r>
        </a:p>
      </dgm:t>
    </dgm:pt>
    <dgm:pt modelId="{2A22F6A7-59D2-6C43-9975-45D869D9FEAD}" type="parTrans" cxnId="{631EF2C2-DEEE-7349-A5B1-4F8210520528}">
      <dgm:prSet/>
      <dgm:spPr/>
      <dgm:t>
        <a:bodyPr/>
        <a:lstStyle/>
        <a:p>
          <a:endParaRPr lang="en-US" dirty="0"/>
        </a:p>
      </dgm:t>
    </dgm:pt>
    <dgm:pt modelId="{EA5E2619-223D-EC40-9296-96836ABA1715}" type="sibTrans" cxnId="{631EF2C2-DEEE-7349-A5B1-4F8210520528}">
      <dgm:prSet/>
      <dgm:spPr/>
      <dgm:t>
        <a:bodyPr/>
        <a:lstStyle/>
        <a:p>
          <a:endParaRPr lang="en-US"/>
        </a:p>
      </dgm:t>
    </dgm:pt>
    <dgm:pt modelId="{680EECCE-DAFA-2942-BBB4-3B5C320FFBC1}" type="pres">
      <dgm:prSet presAssocID="{0C0208CB-24E2-454C-80C6-71CACE39BD8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C80F53-B16D-A24E-9D3A-A8821A3DEDA3}" type="pres">
      <dgm:prSet presAssocID="{B3FFE542-671F-A046-9FEB-2590D04FE41E}" presName="centerShape" presStyleLbl="node0" presStyleIdx="0" presStyleCnt="1"/>
      <dgm:spPr/>
    </dgm:pt>
    <dgm:pt modelId="{4F93D3BA-C98B-9F42-BBF6-9B22B30A912A}" type="pres">
      <dgm:prSet presAssocID="{8C37C84C-C764-5041-8B67-5480FE5F7175}" presName="parTrans" presStyleLbl="bgSibTrans2D1" presStyleIdx="0" presStyleCnt="5"/>
      <dgm:spPr/>
    </dgm:pt>
    <dgm:pt modelId="{F2D8F890-2676-754A-A3F5-9D8C85A1C0B9}" type="pres">
      <dgm:prSet presAssocID="{D026A8A3-63D3-5C41-A37A-4EFA887E94C6}" presName="node" presStyleLbl="node1" presStyleIdx="0" presStyleCnt="5">
        <dgm:presLayoutVars>
          <dgm:bulletEnabled val="1"/>
        </dgm:presLayoutVars>
      </dgm:prSet>
      <dgm:spPr/>
    </dgm:pt>
    <dgm:pt modelId="{FEC7135C-B66B-E449-9ED1-B78EDEBE05F6}" type="pres">
      <dgm:prSet presAssocID="{A16D32F7-C8E5-EE42-A380-8CBAA923328C}" presName="parTrans" presStyleLbl="bgSibTrans2D1" presStyleIdx="1" presStyleCnt="5"/>
      <dgm:spPr/>
    </dgm:pt>
    <dgm:pt modelId="{D5370A6A-2D5D-414F-921B-A3E91D815634}" type="pres">
      <dgm:prSet presAssocID="{53ED6783-3AE0-0340-840A-B13F2A1A2DB9}" presName="node" presStyleLbl="node1" presStyleIdx="1" presStyleCnt="5">
        <dgm:presLayoutVars>
          <dgm:bulletEnabled val="1"/>
        </dgm:presLayoutVars>
      </dgm:prSet>
      <dgm:spPr/>
    </dgm:pt>
    <dgm:pt modelId="{93BB380E-EA9F-7A4C-8832-891DAB08C832}" type="pres">
      <dgm:prSet presAssocID="{30F397B2-2323-2F47-A696-F0C181059AC9}" presName="parTrans" presStyleLbl="bgSibTrans2D1" presStyleIdx="2" presStyleCnt="5"/>
      <dgm:spPr/>
    </dgm:pt>
    <dgm:pt modelId="{E6E22FE1-D6B3-F243-B17F-1EEBCBC8E8A9}" type="pres">
      <dgm:prSet presAssocID="{563AE30D-ED6A-534D-88CA-0686BC701110}" presName="node" presStyleLbl="node1" presStyleIdx="2" presStyleCnt="5">
        <dgm:presLayoutVars>
          <dgm:bulletEnabled val="1"/>
        </dgm:presLayoutVars>
      </dgm:prSet>
      <dgm:spPr/>
    </dgm:pt>
    <dgm:pt modelId="{598D4033-A7C3-554C-B1CE-D1FAD3BF58E6}" type="pres">
      <dgm:prSet presAssocID="{B193B78D-2233-7B48-B256-853E0D209A83}" presName="parTrans" presStyleLbl="bgSibTrans2D1" presStyleIdx="3" presStyleCnt="5"/>
      <dgm:spPr/>
    </dgm:pt>
    <dgm:pt modelId="{95E95615-DA12-A74C-95FF-84530603E5E6}" type="pres">
      <dgm:prSet presAssocID="{69578A1A-A964-454D-A577-9F0FDFCCC557}" presName="node" presStyleLbl="node1" presStyleIdx="3" presStyleCnt="5">
        <dgm:presLayoutVars>
          <dgm:bulletEnabled val="1"/>
        </dgm:presLayoutVars>
      </dgm:prSet>
      <dgm:spPr/>
    </dgm:pt>
    <dgm:pt modelId="{0237C1A0-8E27-F44D-B16B-1656E61D0E37}" type="pres">
      <dgm:prSet presAssocID="{2A22F6A7-59D2-6C43-9975-45D869D9FEAD}" presName="parTrans" presStyleLbl="bgSibTrans2D1" presStyleIdx="4" presStyleCnt="5"/>
      <dgm:spPr/>
    </dgm:pt>
    <dgm:pt modelId="{33F92880-D9CC-D747-A3D5-EFA4136DFA3A}" type="pres">
      <dgm:prSet presAssocID="{94DE7EE6-ED5D-1C4B-8D7B-8BBDB3F4F766}" presName="node" presStyleLbl="node1" presStyleIdx="4" presStyleCnt="5">
        <dgm:presLayoutVars>
          <dgm:bulletEnabled val="1"/>
        </dgm:presLayoutVars>
      </dgm:prSet>
      <dgm:spPr/>
    </dgm:pt>
  </dgm:ptLst>
  <dgm:cxnLst>
    <dgm:cxn modelId="{3F78E71F-3133-7347-A2BA-03A7FA5717C7}" srcId="{0C0208CB-24E2-454C-80C6-71CACE39BD85}" destId="{B3FFE542-671F-A046-9FEB-2590D04FE41E}" srcOrd="0" destOrd="0" parTransId="{424BBF6E-ED3A-464F-A435-0BD6A54D53D8}" sibTransId="{5AD9EC31-6C36-F34A-8536-D9AD8DCD8A2B}"/>
    <dgm:cxn modelId="{88EA9722-52D5-2A4D-B3E6-679EA4EF151F}" type="presOf" srcId="{0C0208CB-24E2-454C-80C6-71CACE39BD85}" destId="{680EECCE-DAFA-2942-BBB4-3B5C320FFBC1}" srcOrd="0" destOrd="0" presId="urn:microsoft.com/office/officeart/2005/8/layout/radial4"/>
    <dgm:cxn modelId="{0C00752C-8CA9-EA46-BA8B-0A7C40ACDBE3}" type="presOf" srcId="{2A22F6A7-59D2-6C43-9975-45D869D9FEAD}" destId="{0237C1A0-8E27-F44D-B16B-1656E61D0E37}" srcOrd="0" destOrd="0" presId="urn:microsoft.com/office/officeart/2005/8/layout/radial4"/>
    <dgm:cxn modelId="{D31FF82F-CC3E-274D-A3CF-6AEB46C16D07}" type="presOf" srcId="{D026A8A3-63D3-5C41-A37A-4EFA887E94C6}" destId="{F2D8F890-2676-754A-A3F5-9D8C85A1C0B9}" srcOrd="0" destOrd="0" presId="urn:microsoft.com/office/officeart/2005/8/layout/radial4"/>
    <dgm:cxn modelId="{D0096D35-CC44-EB40-9C34-C83000E05D99}" srcId="{B3FFE542-671F-A046-9FEB-2590D04FE41E}" destId="{D026A8A3-63D3-5C41-A37A-4EFA887E94C6}" srcOrd="0" destOrd="0" parTransId="{8C37C84C-C764-5041-8B67-5480FE5F7175}" sibTransId="{FBCE5B57-3301-C94A-BC8F-BC5E73543D13}"/>
    <dgm:cxn modelId="{046E7736-B4C5-CA46-84DF-FA0796444279}" srcId="{B3FFE542-671F-A046-9FEB-2590D04FE41E}" destId="{53ED6783-3AE0-0340-840A-B13F2A1A2DB9}" srcOrd="1" destOrd="0" parTransId="{A16D32F7-C8E5-EE42-A380-8CBAA923328C}" sibTransId="{5C93A50B-908C-9842-86A1-B0F73484C9C1}"/>
    <dgm:cxn modelId="{31965846-879B-4643-ADD4-CC3AE0C7E389}" type="presOf" srcId="{B193B78D-2233-7B48-B256-853E0D209A83}" destId="{598D4033-A7C3-554C-B1CE-D1FAD3BF58E6}" srcOrd="0" destOrd="0" presId="urn:microsoft.com/office/officeart/2005/8/layout/radial4"/>
    <dgm:cxn modelId="{7F516E4B-07BA-F244-9474-AF884D027C94}" type="presOf" srcId="{B3FFE542-671F-A046-9FEB-2590D04FE41E}" destId="{EBC80F53-B16D-A24E-9D3A-A8821A3DEDA3}" srcOrd="0" destOrd="0" presId="urn:microsoft.com/office/officeart/2005/8/layout/radial4"/>
    <dgm:cxn modelId="{29932451-181A-4649-B599-933A560D3C2A}" type="presOf" srcId="{30F397B2-2323-2F47-A696-F0C181059AC9}" destId="{93BB380E-EA9F-7A4C-8832-891DAB08C832}" srcOrd="0" destOrd="0" presId="urn:microsoft.com/office/officeart/2005/8/layout/radial4"/>
    <dgm:cxn modelId="{C7DB0494-6770-0A40-B5F2-833B840A0B95}" type="presOf" srcId="{8C37C84C-C764-5041-8B67-5480FE5F7175}" destId="{4F93D3BA-C98B-9F42-BBF6-9B22B30A912A}" srcOrd="0" destOrd="0" presId="urn:microsoft.com/office/officeart/2005/8/layout/radial4"/>
    <dgm:cxn modelId="{89A53997-7B78-1349-BDEC-91C016E4C4B1}" type="presOf" srcId="{94DE7EE6-ED5D-1C4B-8D7B-8BBDB3F4F766}" destId="{33F92880-D9CC-D747-A3D5-EFA4136DFA3A}" srcOrd="0" destOrd="0" presId="urn:microsoft.com/office/officeart/2005/8/layout/radial4"/>
    <dgm:cxn modelId="{F437AA99-4463-204A-AA09-C7955FAC937F}" type="presOf" srcId="{563AE30D-ED6A-534D-88CA-0686BC701110}" destId="{E6E22FE1-D6B3-F243-B17F-1EEBCBC8E8A9}" srcOrd="0" destOrd="0" presId="urn:microsoft.com/office/officeart/2005/8/layout/radial4"/>
    <dgm:cxn modelId="{716C729D-12A9-D04D-8A74-EBA34AEDEA61}" type="presOf" srcId="{53ED6783-3AE0-0340-840A-B13F2A1A2DB9}" destId="{D5370A6A-2D5D-414F-921B-A3E91D815634}" srcOrd="0" destOrd="0" presId="urn:microsoft.com/office/officeart/2005/8/layout/radial4"/>
    <dgm:cxn modelId="{B01DE6B0-37FE-D448-A743-A1917BEB9543}" srcId="{B3FFE542-671F-A046-9FEB-2590D04FE41E}" destId="{69578A1A-A964-454D-A577-9F0FDFCCC557}" srcOrd="3" destOrd="0" parTransId="{B193B78D-2233-7B48-B256-853E0D209A83}" sibTransId="{C8DE7785-DA4E-E642-8AD3-FB0AFDA720E7}"/>
    <dgm:cxn modelId="{1C6619BE-7B15-2B44-BFDD-8591F1A1D8C2}" type="presOf" srcId="{A16D32F7-C8E5-EE42-A380-8CBAA923328C}" destId="{FEC7135C-B66B-E449-9ED1-B78EDEBE05F6}" srcOrd="0" destOrd="0" presId="urn:microsoft.com/office/officeart/2005/8/layout/radial4"/>
    <dgm:cxn modelId="{631EF2C2-DEEE-7349-A5B1-4F8210520528}" srcId="{B3FFE542-671F-A046-9FEB-2590D04FE41E}" destId="{94DE7EE6-ED5D-1C4B-8D7B-8BBDB3F4F766}" srcOrd="4" destOrd="0" parTransId="{2A22F6A7-59D2-6C43-9975-45D869D9FEAD}" sibTransId="{EA5E2619-223D-EC40-9296-96836ABA1715}"/>
    <dgm:cxn modelId="{2636C0E8-C197-5147-B643-405717D5139A}" srcId="{B3FFE542-671F-A046-9FEB-2590D04FE41E}" destId="{563AE30D-ED6A-534D-88CA-0686BC701110}" srcOrd="2" destOrd="0" parTransId="{30F397B2-2323-2F47-A696-F0C181059AC9}" sibTransId="{1A6DCD79-42FC-FB46-AF78-2EA3B9A73166}"/>
    <dgm:cxn modelId="{7B1C96F2-2E76-1E44-948B-5F432C65525D}" type="presOf" srcId="{69578A1A-A964-454D-A577-9F0FDFCCC557}" destId="{95E95615-DA12-A74C-95FF-84530603E5E6}" srcOrd="0" destOrd="0" presId="urn:microsoft.com/office/officeart/2005/8/layout/radial4"/>
    <dgm:cxn modelId="{E2C00D96-2482-5946-BDCB-A882FCA2F0F4}" type="presParOf" srcId="{680EECCE-DAFA-2942-BBB4-3B5C320FFBC1}" destId="{EBC80F53-B16D-A24E-9D3A-A8821A3DEDA3}" srcOrd="0" destOrd="0" presId="urn:microsoft.com/office/officeart/2005/8/layout/radial4"/>
    <dgm:cxn modelId="{F594CE70-DDCA-814E-B2D4-B8D7229D985D}" type="presParOf" srcId="{680EECCE-DAFA-2942-BBB4-3B5C320FFBC1}" destId="{4F93D3BA-C98B-9F42-BBF6-9B22B30A912A}" srcOrd="1" destOrd="0" presId="urn:microsoft.com/office/officeart/2005/8/layout/radial4"/>
    <dgm:cxn modelId="{84AD3340-1003-8B4F-AE60-513ABDB11A4A}" type="presParOf" srcId="{680EECCE-DAFA-2942-BBB4-3B5C320FFBC1}" destId="{F2D8F890-2676-754A-A3F5-9D8C85A1C0B9}" srcOrd="2" destOrd="0" presId="urn:microsoft.com/office/officeart/2005/8/layout/radial4"/>
    <dgm:cxn modelId="{959CE331-1444-3349-A2C6-72E98D9CBC6B}" type="presParOf" srcId="{680EECCE-DAFA-2942-BBB4-3B5C320FFBC1}" destId="{FEC7135C-B66B-E449-9ED1-B78EDEBE05F6}" srcOrd="3" destOrd="0" presId="urn:microsoft.com/office/officeart/2005/8/layout/radial4"/>
    <dgm:cxn modelId="{C8D021E1-6FE1-A840-97BA-C0A53D325D74}" type="presParOf" srcId="{680EECCE-DAFA-2942-BBB4-3B5C320FFBC1}" destId="{D5370A6A-2D5D-414F-921B-A3E91D815634}" srcOrd="4" destOrd="0" presId="urn:microsoft.com/office/officeart/2005/8/layout/radial4"/>
    <dgm:cxn modelId="{A8AC573F-593C-3444-B3CF-747404E0C272}" type="presParOf" srcId="{680EECCE-DAFA-2942-BBB4-3B5C320FFBC1}" destId="{93BB380E-EA9F-7A4C-8832-891DAB08C832}" srcOrd="5" destOrd="0" presId="urn:microsoft.com/office/officeart/2005/8/layout/radial4"/>
    <dgm:cxn modelId="{063A76AB-4FDB-D747-BC54-7A1FFA94D3B9}" type="presParOf" srcId="{680EECCE-DAFA-2942-BBB4-3B5C320FFBC1}" destId="{E6E22FE1-D6B3-F243-B17F-1EEBCBC8E8A9}" srcOrd="6" destOrd="0" presId="urn:microsoft.com/office/officeart/2005/8/layout/radial4"/>
    <dgm:cxn modelId="{647D3C68-C9A4-DF47-A6DC-367D1781C9BA}" type="presParOf" srcId="{680EECCE-DAFA-2942-BBB4-3B5C320FFBC1}" destId="{598D4033-A7C3-554C-B1CE-D1FAD3BF58E6}" srcOrd="7" destOrd="0" presId="urn:microsoft.com/office/officeart/2005/8/layout/radial4"/>
    <dgm:cxn modelId="{9FB66E46-8297-D44C-84BB-04C056BEBDCD}" type="presParOf" srcId="{680EECCE-DAFA-2942-BBB4-3B5C320FFBC1}" destId="{95E95615-DA12-A74C-95FF-84530603E5E6}" srcOrd="8" destOrd="0" presId="urn:microsoft.com/office/officeart/2005/8/layout/radial4"/>
    <dgm:cxn modelId="{DB447004-125A-CE41-97B6-E1A3E3D52B85}" type="presParOf" srcId="{680EECCE-DAFA-2942-BBB4-3B5C320FFBC1}" destId="{0237C1A0-8E27-F44D-B16B-1656E61D0E37}" srcOrd="9" destOrd="0" presId="urn:microsoft.com/office/officeart/2005/8/layout/radial4"/>
    <dgm:cxn modelId="{D3915DDA-9384-BB4D-9865-E64E2F8E3850}" type="presParOf" srcId="{680EECCE-DAFA-2942-BBB4-3B5C320FFBC1}" destId="{33F92880-D9CC-D747-A3D5-EFA4136DFA3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80F53-B16D-A24E-9D3A-A8821A3DEDA3}">
      <dsp:nvSpPr>
        <dsp:cNvPr id="0" name=""/>
        <dsp:cNvSpPr/>
      </dsp:nvSpPr>
      <dsp:spPr>
        <a:xfrm>
          <a:off x="1481757" y="2358965"/>
          <a:ext cx="1026911" cy="102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>
              <a:latin typeface="Avenir" panose="02000503020000020003" pitchFamily="2" charset="0"/>
            </a:rPr>
            <a:t>Research network</a:t>
          </a:r>
          <a:endParaRPr lang="en-GB" sz="900" kern="1200" dirty="0">
            <a:latin typeface="Avenir" panose="02000503020000020003" pitchFamily="2" charset="0"/>
            <a:ea typeface="Avenir Book" charset="0"/>
            <a:cs typeface="Avenir Book" charset="0"/>
          </a:endParaRPr>
        </a:p>
      </dsp:txBody>
      <dsp:txXfrm>
        <a:off x="1632145" y="2509353"/>
        <a:ext cx="726135" cy="726135"/>
      </dsp:txXfrm>
    </dsp:sp>
    <dsp:sp modelId="{4F93D3BA-C98B-9F42-BBF6-9B22B30A912A}">
      <dsp:nvSpPr>
        <dsp:cNvPr id="0" name=""/>
        <dsp:cNvSpPr/>
      </dsp:nvSpPr>
      <dsp:spPr>
        <a:xfrm rot="10800000">
          <a:off x="488088" y="2726086"/>
          <a:ext cx="939017" cy="29266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8F890-2676-754A-A3F5-9D8C85A1C0B9}">
      <dsp:nvSpPr>
        <dsp:cNvPr id="0" name=""/>
        <dsp:cNvSpPr/>
      </dsp:nvSpPr>
      <dsp:spPr>
        <a:xfrm>
          <a:off x="305" y="2482194"/>
          <a:ext cx="975565" cy="780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Avenir" panose="02000503020000020003" pitchFamily="2" charset="0"/>
              <a:ea typeface="Avenir Book" charset="0"/>
              <a:cs typeface="Avenir Book" charset="0"/>
            </a:rPr>
            <a:t>Step 1 - Review of model</a:t>
          </a:r>
        </a:p>
      </dsp:txBody>
      <dsp:txXfrm>
        <a:off x="23164" y="2505053"/>
        <a:ext cx="929847" cy="734734"/>
      </dsp:txXfrm>
    </dsp:sp>
    <dsp:sp modelId="{FEC7135C-B66B-E449-9ED1-B78EDEBE05F6}">
      <dsp:nvSpPr>
        <dsp:cNvPr id="0" name=""/>
        <dsp:cNvSpPr/>
      </dsp:nvSpPr>
      <dsp:spPr>
        <a:xfrm rot="13500000">
          <a:off x="791999" y="1992380"/>
          <a:ext cx="939017" cy="29266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70A6A-2D5D-414F-921B-A3E91D815634}">
      <dsp:nvSpPr>
        <dsp:cNvPr id="0" name=""/>
        <dsp:cNvSpPr/>
      </dsp:nvSpPr>
      <dsp:spPr>
        <a:xfrm>
          <a:off x="441732" y="1416496"/>
          <a:ext cx="975565" cy="780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Avenir" panose="02000503020000020003" pitchFamily="2" charset="0"/>
              <a:ea typeface="Avenir Book" charset="0"/>
              <a:cs typeface="Avenir Book" charset="0"/>
            </a:rPr>
            <a:t>Step 2 - Develop support guide</a:t>
          </a:r>
        </a:p>
      </dsp:txBody>
      <dsp:txXfrm>
        <a:off x="464591" y="1439355"/>
        <a:ext cx="929847" cy="734734"/>
      </dsp:txXfrm>
    </dsp:sp>
    <dsp:sp modelId="{93BB380E-EA9F-7A4C-8832-891DAB08C832}">
      <dsp:nvSpPr>
        <dsp:cNvPr id="0" name=""/>
        <dsp:cNvSpPr/>
      </dsp:nvSpPr>
      <dsp:spPr>
        <a:xfrm rot="16200000">
          <a:off x="1525704" y="1688470"/>
          <a:ext cx="939017" cy="29266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22FE1-D6B3-F243-B17F-1EEBCBC8E8A9}">
      <dsp:nvSpPr>
        <dsp:cNvPr id="0" name=""/>
        <dsp:cNvSpPr/>
      </dsp:nvSpPr>
      <dsp:spPr>
        <a:xfrm>
          <a:off x="1507430" y="975069"/>
          <a:ext cx="975565" cy="780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Avenir" panose="02000503020000020003" pitchFamily="2" charset="0"/>
              <a:ea typeface="Avenir Book" charset="0"/>
              <a:cs typeface="Avenir Book" charset="0"/>
            </a:rPr>
            <a:t>Step 3 - Engage research network and consumers</a:t>
          </a:r>
        </a:p>
      </dsp:txBody>
      <dsp:txXfrm>
        <a:off x="1530289" y="997928"/>
        <a:ext cx="929847" cy="734734"/>
      </dsp:txXfrm>
    </dsp:sp>
    <dsp:sp modelId="{598D4033-A7C3-554C-B1CE-D1FAD3BF58E6}">
      <dsp:nvSpPr>
        <dsp:cNvPr id="0" name=""/>
        <dsp:cNvSpPr/>
      </dsp:nvSpPr>
      <dsp:spPr>
        <a:xfrm rot="18900000">
          <a:off x="2259410" y="1992380"/>
          <a:ext cx="939017" cy="29266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95615-DA12-A74C-95FF-84530603E5E6}">
      <dsp:nvSpPr>
        <dsp:cNvPr id="0" name=""/>
        <dsp:cNvSpPr/>
      </dsp:nvSpPr>
      <dsp:spPr>
        <a:xfrm>
          <a:off x="2573128" y="1416496"/>
          <a:ext cx="975565" cy="780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Step 4 - Implement knowledge translation support</a:t>
          </a:r>
        </a:p>
      </dsp:txBody>
      <dsp:txXfrm>
        <a:off x="2595987" y="1439355"/>
        <a:ext cx="929847" cy="734734"/>
      </dsp:txXfrm>
    </dsp:sp>
    <dsp:sp modelId="{0237C1A0-8E27-F44D-B16B-1656E61D0E37}">
      <dsp:nvSpPr>
        <dsp:cNvPr id="0" name=""/>
        <dsp:cNvSpPr/>
      </dsp:nvSpPr>
      <dsp:spPr>
        <a:xfrm>
          <a:off x="2563321" y="2726086"/>
          <a:ext cx="939017" cy="29266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92880-D9CC-D747-A3D5-EFA4136DFA3A}">
      <dsp:nvSpPr>
        <dsp:cNvPr id="0" name=""/>
        <dsp:cNvSpPr/>
      </dsp:nvSpPr>
      <dsp:spPr>
        <a:xfrm>
          <a:off x="3014555" y="2482194"/>
          <a:ext cx="975565" cy="780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Step 5 - Case study</a:t>
          </a:r>
        </a:p>
      </dsp:txBody>
      <dsp:txXfrm>
        <a:off x="3037414" y="2505053"/>
        <a:ext cx="929847" cy="734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42547-0487-4FDF-951F-A7349A34D884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F9B98-A764-4C91-9738-31D6AFB7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3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Acknowledgement of traditional owners</a:t>
            </a:r>
          </a:p>
          <a:p>
            <a:r>
              <a:rPr lang="en-AU" dirty="0"/>
              <a:t>First policy and services forum</a:t>
            </a:r>
          </a:p>
          <a:p>
            <a:r>
              <a:rPr lang="en-AU" dirty="0"/>
              <a:t>Introduce </a:t>
            </a:r>
            <a:r>
              <a:rPr lang="en-AU" dirty="0" err="1"/>
              <a:t>Zofia</a:t>
            </a:r>
            <a:r>
              <a:rPr lang="en-AU" dirty="0"/>
              <a:t> and </a:t>
            </a:r>
            <a:r>
              <a:rPr lang="en-AU" dirty="0" err="1"/>
              <a:t>Zophia</a:t>
            </a:r>
            <a:r>
              <a:rPr lang="en-AU" dirty="0"/>
              <a:t> to introduce herself – we will be wrapping up at the end of the afternoon</a:t>
            </a:r>
          </a:p>
          <a:p>
            <a:r>
              <a:rPr lang="en-AU" dirty="0"/>
              <a:t>A packed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9B98-A764-4C91-9738-31D6AFB7F8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8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Wonderful to have cross sector representation </a:t>
            </a:r>
          </a:p>
          <a:p>
            <a:r>
              <a:rPr lang="en-AU" dirty="0"/>
              <a:t>Show of hands for health services and then family and women’s services</a:t>
            </a:r>
          </a:p>
          <a:p>
            <a:r>
              <a:rPr lang="en-AU" dirty="0"/>
              <a:t>Introduce Kelsey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9B98-A764-4C91-9738-31D6AFB7F8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Kelsey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9B98-A764-4C91-9738-31D6AFB7F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8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/>
              <a:t>My name is JC and I am very pleased to be here today to briefly give a three minute outline of my PhD project and how it will support the Safer Families Centre of Research Excellence.</a:t>
            </a:r>
          </a:p>
          <a:p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The aim of the study is to implement a novel approach to knowledge translation with an interdisciplinary research network.  The research network is the SFCRE. </a:t>
            </a:r>
          </a:p>
          <a:p>
            <a:endParaRPr lang="en-AU" sz="1200" dirty="0"/>
          </a:p>
          <a:p>
            <a:r>
              <a:rPr lang="en-AU" sz="1200" dirty="0"/>
              <a:t>RESEARCH QUESTIONS – talk about question 2</a:t>
            </a:r>
          </a:p>
          <a:p>
            <a:endParaRPr lang="en-AU" sz="1200" dirty="0"/>
          </a:p>
          <a:p>
            <a:r>
              <a:rPr lang="en-AU" sz="1200" dirty="0"/>
              <a:t>Kelsey (and others) has provided you with an overview of the fantastic work being done by the network – my job is to help the CRE develop their KT capacity and get this great work into policy and practice !</a:t>
            </a:r>
          </a:p>
          <a:p>
            <a:endParaRPr lang="en-AU" sz="1200" dirty="0"/>
          </a:p>
          <a:p>
            <a:r>
              <a:rPr lang="en-AU" sz="1200" dirty="0"/>
              <a:t>I have always had a strong interest in KT especially the impact it can have on the ‘front line’ so the opportunity to do a PhD on this topic is fantastic !</a:t>
            </a:r>
          </a:p>
          <a:p>
            <a:endParaRPr lang="en-AU" sz="1200" dirty="0"/>
          </a:p>
          <a:p>
            <a:r>
              <a:rPr lang="en-AU" sz="1200" dirty="0"/>
              <a:t>As you may know there has been an explosion of literature over the past ten years regarding KT - however it is all a bit of a mixed bag.</a:t>
            </a:r>
          </a:p>
          <a:p>
            <a:endParaRPr lang="en-AU" sz="1200" dirty="0"/>
          </a:p>
          <a:p>
            <a:r>
              <a:rPr lang="en-AU" sz="1200" dirty="0"/>
              <a:t>With this in mind I have completed what is called a ‘realist review’ to help me identify the most appropriate model of KT//DV for the network.</a:t>
            </a:r>
          </a:p>
          <a:p>
            <a:endParaRPr lang="en-AU" sz="1200" dirty="0"/>
          </a:p>
          <a:p>
            <a:r>
              <a:rPr lang="en-AU" sz="1200" dirty="0"/>
              <a:t>The results of my review have highlighted a real gap in the literature regarding the KT/DV research especially in regards to policy makers and voices of consumers or lived experience.</a:t>
            </a:r>
          </a:p>
          <a:p>
            <a:endParaRPr lang="en-AU" sz="1200" dirty="0"/>
          </a:p>
          <a:p>
            <a:r>
              <a:rPr lang="en-AU" sz="1200" dirty="0"/>
              <a:t>However, my PhD will aim to fill this gap !</a:t>
            </a:r>
          </a:p>
          <a:p>
            <a:endParaRPr lang="en-AU" sz="1200" dirty="0"/>
          </a:p>
          <a:p>
            <a:r>
              <a:rPr lang="en-AU" sz="1200" dirty="0"/>
              <a:t>Briefly the plan is too undertake the following:- TALK BRIEFLY ABOUT THE FIVE STEPS</a:t>
            </a:r>
          </a:p>
          <a:p>
            <a:endParaRPr lang="en-AU" sz="1200" dirty="0"/>
          </a:p>
          <a:p>
            <a:r>
              <a:rPr lang="en-AU" sz="1200" dirty="0"/>
              <a:t>So,  I hope there will be further opportunity for me to engage with policy throughout this journey and potentially also engage your feedback on the support guide as it develops.</a:t>
            </a:r>
          </a:p>
          <a:p>
            <a:endParaRPr lang="en-AU" sz="1200" dirty="0"/>
          </a:p>
          <a:p>
            <a:r>
              <a:rPr lang="en-AU" sz="1200" dirty="0"/>
              <a:t>I have a handout if you have not see it already that provides further details of the study and my contact details if you are interested.</a:t>
            </a:r>
          </a:p>
          <a:p>
            <a:endParaRPr lang="en-AU" sz="1200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9B98-A764-4C91-9738-31D6AFB7F8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Lena</a:t>
            </a:r>
          </a:p>
          <a:p>
            <a:r>
              <a:rPr lang="en-AU" dirty="0"/>
              <a:t>Flag here that the next forum in SA will have a strong Aboriginal theme – watch this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9B98-A764-4C91-9738-31D6AFB7F8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103" cy="305410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175" y="6672037"/>
            <a:ext cx="12188825" cy="185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175" y="6603895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6078" y="1406365"/>
            <a:ext cx="8982006" cy="262679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500" spc="-50" baseline="0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Researching the personal experiences of mothers, fathers and children living with DFV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082" y="4229354"/>
            <a:ext cx="10364001" cy="192120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C0000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Cathy Humphreys</a:t>
            </a:r>
          </a:p>
          <a:p>
            <a:r>
              <a:rPr lang="en-US" dirty="0"/>
              <a:t>Professor of social work, </a:t>
            </a:r>
            <a:r>
              <a:rPr lang="en-US" dirty="0" err="1"/>
              <a:t>uni</a:t>
            </a:r>
            <a:r>
              <a:rPr lang="en-US" dirty="0"/>
              <a:t> of </a:t>
            </a:r>
            <a:r>
              <a:rPr lang="en-US" dirty="0" err="1"/>
              <a:t>melb</a:t>
            </a:r>
            <a:r>
              <a:rPr lang="en-US" dirty="0"/>
              <a:t>, co-chair of the Melbourne alliance to end violence against women (</a:t>
            </a:r>
            <a:r>
              <a:rPr lang="en-US" dirty="0" err="1"/>
              <a:t>maeve</a:t>
            </a:r>
            <a:r>
              <a:rPr lang="en-US" dirty="0"/>
              <a:t>), and chief investigator safer families </a:t>
            </a:r>
            <a:r>
              <a:rPr lang="en-US" dirty="0" err="1"/>
              <a:t>centre</a:t>
            </a:r>
            <a:r>
              <a:rPr lang="en-US" dirty="0"/>
              <a:t> of research excellence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Safer families </a:t>
            </a:r>
            <a:r>
              <a:rPr lang="en-US" dirty="0" err="1"/>
              <a:t>cre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553" y="6608029"/>
            <a:ext cx="247921" cy="216881"/>
          </a:xfrm>
        </p:spPr>
        <p:txBody>
          <a:bodyPr/>
          <a:lstStyle/>
          <a:p>
            <a:fld id="{2BFE7DEF-A313-4AD3-B6B4-3282A866A6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45523" y="4005144"/>
            <a:ext cx="9875520" cy="0"/>
          </a:xfrm>
          <a:prstGeom prst="line">
            <a:avLst/>
          </a:prstGeom>
          <a:ln w="158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9184640" cy="1064677"/>
          </a:xfrm>
        </p:spPr>
        <p:txBody>
          <a:bodyPr/>
          <a:lstStyle>
            <a:lvl1pPr marL="0">
              <a:defRPr baseline="0"/>
            </a:lvl1pPr>
          </a:lstStyle>
          <a:p>
            <a:r>
              <a:rPr lang="en-US" dirty="0"/>
              <a:t>A New Page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4083" y="1747520"/>
            <a:ext cx="10058400" cy="454152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 sz="1800" baseline="0"/>
            </a:lvl1pPr>
            <a:lvl2pPr>
              <a:defRPr baseline="0"/>
            </a:lvl2pPr>
            <a:lvl3pPr marL="384048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Calibri" pitchFamily="34" charset="0"/>
              <a:buNone/>
              <a:tabLst/>
              <a:defRPr baseline="0"/>
            </a:lvl3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Dot point: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endParaRPr lang="en-US" dirty="0"/>
          </a:p>
          <a:p>
            <a:pPr lvl="2"/>
            <a:r>
              <a:rPr lang="en-US" dirty="0"/>
              <a:t>(ARC linkage grant, lead researcher, Jo </a:t>
            </a:r>
            <a:r>
              <a:rPr lang="en-US" dirty="0" err="1"/>
              <a:t>Bloggs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Dot point number two</a:t>
            </a:r>
          </a:p>
          <a:p>
            <a:pPr lvl="2"/>
            <a:r>
              <a:rPr lang="en-US" dirty="0"/>
              <a:t>Lead researcher Tom Harry</a:t>
            </a:r>
          </a:p>
          <a:p>
            <a:pPr lvl="1"/>
            <a:r>
              <a:rPr lang="en-US" dirty="0"/>
              <a:t>Dot point number three: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(in </a:t>
            </a:r>
            <a:r>
              <a:rPr lang="en-US" dirty="0" err="1"/>
              <a:t>hendrerit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Lead researcher Mary Jane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Final statement Lorem ipsum </a:t>
            </a:r>
            <a:r>
              <a:rPr lang="en-US" dirty="0" err="1"/>
              <a:t>dolot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Safer families </a:t>
            </a:r>
            <a:r>
              <a:rPr lang="en-US" dirty="0" err="1"/>
              <a:t>cre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DEF-A313-4AD3-B6B4-3282A866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5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8927772" cy="109515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Another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639307"/>
            <a:ext cx="4937760" cy="4680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39306"/>
            <a:ext cx="4937760" cy="4680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Safer families </a:t>
            </a:r>
            <a:r>
              <a:rPr lang="en-US" dirty="0" err="1"/>
              <a:t>cre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DEF-A313-4AD3-B6B4-3282A866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365760"/>
            <a:ext cx="10058400" cy="995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Heading, heading and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722118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58400"/>
            <a:ext cx="4937760" cy="3901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722118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458400"/>
            <a:ext cx="4937760" cy="3901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Safer families </a:t>
            </a:r>
            <a:r>
              <a:rPr lang="en-US" dirty="0" err="1"/>
              <a:t>cre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DEF-A313-4AD3-B6B4-3282A866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672037"/>
            <a:ext cx="12188825" cy="185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6608029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Safer families </a:t>
            </a:r>
            <a:r>
              <a:rPr lang="en-US" dirty="0" err="1"/>
              <a:t>cre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DEF-A313-4AD3-B6B4-3282A866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7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573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608029"/>
            <a:ext cx="3200400" cy="21688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Safer families </a:t>
            </a:r>
            <a:r>
              <a:rPr lang="en-US" dirty="0" err="1"/>
              <a:t>cre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FE7DEF-A313-4AD3-B6B4-3282A866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9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Picture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text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Safer families </a:t>
            </a:r>
            <a:r>
              <a:rPr lang="en-US" dirty="0" err="1"/>
              <a:t>cre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DEF-A313-4AD3-B6B4-3282A866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9184640" cy="1064677"/>
          </a:xfrm>
        </p:spPr>
        <p:txBody>
          <a:bodyPr/>
          <a:lstStyle>
            <a:lvl1pPr marL="0">
              <a:defRPr baseline="0"/>
            </a:lvl1pPr>
          </a:lstStyle>
          <a:p>
            <a:r>
              <a:rPr lang="en-US" dirty="0"/>
              <a:t>A New Page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4083" y="1757680"/>
            <a:ext cx="10058400" cy="461264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 sz="1800" baseline="0"/>
            </a:lvl1pPr>
            <a:lvl2pPr>
              <a:defRPr baseline="0"/>
            </a:lvl2pPr>
            <a:lvl3pPr marL="384048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Calibri" pitchFamily="34" charset="0"/>
              <a:buNone/>
              <a:tabLst/>
              <a:defRPr baseline="0"/>
            </a:lvl3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Dot point: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endParaRPr lang="en-US" dirty="0"/>
          </a:p>
          <a:p>
            <a:pPr lvl="2"/>
            <a:r>
              <a:rPr lang="en-US" dirty="0"/>
              <a:t>(ARC linkage grant, lead researcher, Jo </a:t>
            </a:r>
            <a:r>
              <a:rPr lang="en-US" dirty="0" err="1"/>
              <a:t>Bloggs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Dot point number two</a:t>
            </a:r>
          </a:p>
          <a:p>
            <a:pPr lvl="2"/>
            <a:r>
              <a:rPr lang="en-US" dirty="0"/>
              <a:t>Lead researcher Tom Harry</a:t>
            </a:r>
          </a:p>
          <a:p>
            <a:pPr lvl="1"/>
            <a:r>
              <a:rPr lang="en-US" dirty="0"/>
              <a:t>Dot point number three: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(in </a:t>
            </a:r>
            <a:r>
              <a:rPr lang="en-US" dirty="0" err="1"/>
              <a:t>hendrerit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Lead researcher Mary Jane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Final statement Lorem ipsum </a:t>
            </a:r>
            <a:r>
              <a:rPr lang="en-US" dirty="0" err="1"/>
              <a:t>dolot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Safer families </a:t>
            </a:r>
            <a:r>
              <a:rPr lang="en-US" dirty="0" err="1"/>
              <a:t>cre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DEF-A313-4AD3-B6B4-3282A866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9184640" cy="1064677"/>
          </a:xfrm>
        </p:spPr>
        <p:txBody>
          <a:bodyPr/>
          <a:lstStyle>
            <a:lvl1pPr marL="0">
              <a:defRPr baseline="0"/>
            </a:lvl1pPr>
          </a:lstStyle>
          <a:p>
            <a:r>
              <a:rPr lang="en-US" dirty="0"/>
              <a:t>A New Page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4083" y="1696720"/>
            <a:ext cx="10058400" cy="459232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 sz="1800" baseline="0"/>
            </a:lvl1pPr>
            <a:lvl2pPr>
              <a:defRPr baseline="0"/>
            </a:lvl2pPr>
            <a:lvl3pPr marL="384048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Calibri" pitchFamily="34" charset="0"/>
              <a:buNone/>
              <a:tabLst/>
              <a:defRPr baseline="0"/>
            </a:lvl3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Dot point: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endParaRPr lang="en-US" dirty="0"/>
          </a:p>
          <a:p>
            <a:pPr lvl="2"/>
            <a:r>
              <a:rPr lang="en-US" dirty="0"/>
              <a:t>(ARC linkage grant, lead researcher, Jo </a:t>
            </a:r>
            <a:r>
              <a:rPr lang="en-US" dirty="0" err="1"/>
              <a:t>Bloggs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Dot point number two</a:t>
            </a:r>
          </a:p>
          <a:p>
            <a:pPr lvl="2"/>
            <a:r>
              <a:rPr lang="en-US" dirty="0"/>
              <a:t>Lead researcher Tom Harry</a:t>
            </a:r>
          </a:p>
          <a:p>
            <a:pPr lvl="1"/>
            <a:r>
              <a:rPr lang="en-US" dirty="0"/>
              <a:t>Dot point number three: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(in </a:t>
            </a:r>
            <a:r>
              <a:rPr lang="en-US" dirty="0" err="1"/>
              <a:t>hendrerit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Lead researcher Mary Jane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Final statement Lorem ipsum </a:t>
            </a:r>
            <a:r>
              <a:rPr lang="en-US" dirty="0" err="1"/>
              <a:t>dolot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Safer families </a:t>
            </a:r>
            <a:r>
              <a:rPr lang="en-US" dirty="0" err="1"/>
              <a:t>cre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DEF-A313-4AD3-B6B4-3282A866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3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52" y="46353"/>
            <a:ext cx="2126939" cy="15929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667500"/>
            <a:ext cx="12192000" cy="19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1" y="6601411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927772" cy="11357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Power point template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62650"/>
            <a:ext cx="10058400" cy="46365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4598" y="6608029"/>
            <a:ext cx="4822804" cy="237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SAFER FAMILIES CRE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4562" y="6608029"/>
            <a:ext cx="247921" cy="216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FE7DEF-A313-4AD3-B6B4-3282A866A62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93520"/>
            <a:ext cx="10810240" cy="0"/>
          </a:xfrm>
          <a:prstGeom prst="line">
            <a:avLst/>
          </a:prstGeom>
          <a:ln w="63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4000" b="0" dirty="0"/>
              <a:t>Welcome to our Policy and Practice Forum: </a:t>
            </a:r>
            <a:br>
              <a:rPr lang="en-US" sz="4000" b="0" dirty="0"/>
            </a:br>
            <a:r>
              <a:rPr lang="en-US" sz="4400" dirty="0"/>
              <a:t>Health, Parenting and Family Violence.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PROF Cathy Humphreys; a/prof Lena Sanci; PROF Kelsey Hegarty</a:t>
            </a:r>
          </a:p>
          <a:p>
            <a:r>
              <a:rPr lang="en-US" dirty="0"/>
              <a:t>chief investigators, Safer families CRE </a:t>
            </a:r>
          </a:p>
        </p:txBody>
      </p:sp>
    </p:spTree>
    <p:extLst>
      <p:ext uri="{BB962C8B-B14F-4D97-AF65-F5344CB8AC3E}">
        <p14:creationId xmlns:p14="http://schemas.microsoft.com/office/powerpoint/2010/main" val="171271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91B6-46F6-4F74-8B49-E8284F77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 of discussions…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FC3A-DFBD-497B-9F85-47AF02470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747520"/>
            <a:ext cx="10058400" cy="410464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</a:pPr>
            <a:r>
              <a:rPr lang="en-US" sz="2400" cap="all" spc="200" dirty="0">
                <a:solidFill>
                  <a:srgbClr val="C00000"/>
                </a:solidFill>
              </a:rPr>
              <a:t>SESSION two: early Intervention in health </a:t>
            </a:r>
          </a:p>
          <a:p>
            <a:pPr lvl="0"/>
            <a:r>
              <a:rPr lang="en-US" dirty="0"/>
              <a:t>Aim of session is to </a:t>
            </a:r>
          </a:p>
          <a:p>
            <a:pPr lvl="1"/>
            <a:r>
              <a:rPr lang="en-US" dirty="0"/>
              <a:t>Understand the research and context – Poster presentation: 5 mins</a:t>
            </a:r>
          </a:p>
          <a:p>
            <a:pPr lvl="1"/>
            <a:r>
              <a:rPr lang="en-US" dirty="0"/>
              <a:t>Identify needs and issues, share ideas – Discussion in small groups: 10 mins</a:t>
            </a:r>
          </a:p>
          <a:p>
            <a:pPr marL="201168" lvl="1" indent="0">
              <a:buNone/>
            </a:pPr>
            <a:endParaRPr lang="en-US" dirty="0"/>
          </a:p>
          <a:p>
            <a:r>
              <a:rPr lang="en-US" sz="1900" cap="all" spc="200" dirty="0">
                <a:solidFill>
                  <a:srgbClr val="C00000"/>
                </a:solidFill>
              </a:rPr>
              <a:t>INTERVENTIONS</a:t>
            </a:r>
          </a:p>
          <a:p>
            <a:r>
              <a:rPr lang="en-US" b="1" dirty="0"/>
              <a:t>Better Man  		</a:t>
            </a:r>
            <a:r>
              <a:rPr lang="en-US" dirty="0"/>
              <a:t>Online early intervention tool for engaging men who use violence, to seek help. </a:t>
            </a:r>
          </a:p>
          <a:p>
            <a:pPr>
              <a:spcBef>
                <a:spcPts val="0"/>
              </a:spcBef>
            </a:pPr>
            <a:r>
              <a:rPr lang="en-US" b="1" dirty="0"/>
              <a:t>			Presenter: Laura Tarzia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r>
              <a:rPr lang="en-US" b="1" dirty="0"/>
              <a:t>My Safety App	 	</a:t>
            </a:r>
            <a:r>
              <a:rPr lang="en-US" dirty="0"/>
              <a:t>Online app to support children experiencing family violence.  </a:t>
            </a:r>
          </a:p>
          <a:p>
            <a:pPr>
              <a:spcBef>
                <a:spcPts val="0"/>
              </a:spcBef>
            </a:pPr>
            <a:r>
              <a:rPr lang="en-US" b="1" dirty="0"/>
              <a:t>			Presenter: Anita Morris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r>
              <a:rPr lang="en-US" b="1" dirty="0"/>
              <a:t>SUSTAIN 	</a:t>
            </a:r>
            <a:r>
              <a:rPr lang="en-AU" dirty="0"/>
              <a:t>		Sustainability of identification and response to family violence in antenatal care. 				</a:t>
            </a:r>
            <a:r>
              <a:rPr lang="en-AU" b="1" dirty="0"/>
              <a:t>Presenter: Kelsey Hegarty</a:t>
            </a:r>
            <a:r>
              <a:rPr lang="en-AU" dirty="0"/>
              <a:t> </a:t>
            </a:r>
            <a:endParaRPr lang="en-US" dirty="0"/>
          </a:p>
          <a:p>
            <a:pPr lvl="0"/>
            <a:endParaRPr lang="en-US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040E7A-A5A3-4252-A9F5-C323F7606DF6}"/>
              </a:ext>
            </a:extLst>
          </p:cNvPr>
          <p:cNvCxnSpPr/>
          <p:nvPr/>
        </p:nvCxnSpPr>
        <p:spPr>
          <a:xfrm>
            <a:off x="1234440" y="4233672"/>
            <a:ext cx="9747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6EBF05-3CFC-4602-9B65-AED20038DECE}"/>
              </a:ext>
            </a:extLst>
          </p:cNvPr>
          <p:cNvCxnSpPr/>
          <p:nvPr/>
        </p:nvCxnSpPr>
        <p:spPr>
          <a:xfrm>
            <a:off x="1234440" y="4989576"/>
            <a:ext cx="9747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6269D6-5510-4402-864A-7F614699AE4B}"/>
              </a:ext>
            </a:extLst>
          </p:cNvPr>
          <p:cNvCxnSpPr/>
          <p:nvPr/>
        </p:nvCxnSpPr>
        <p:spPr>
          <a:xfrm>
            <a:off x="1234440" y="5763768"/>
            <a:ext cx="9747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2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CB18-D40A-4BDF-936C-6C32B627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00BC-8226-48CF-B583-8443691F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2" y="1747520"/>
            <a:ext cx="10275917" cy="1900936"/>
          </a:xfrm>
        </p:spPr>
        <p:txBody>
          <a:bodyPr>
            <a:normAutofit/>
          </a:bodyPr>
          <a:lstStyle/>
          <a:p>
            <a:r>
              <a:rPr lang="en-US" sz="2800" cap="all" spc="200" dirty="0">
                <a:solidFill>
                  <a:srgbClr val="C00000"/>
                </a:solidFill>
              </a:rPr>
              <a:t>Group discussion</a:t>
            </a:r>
          </a:p>
          <a:p>
            <a:r>
              <a:rPr lang="en-US" sz="2800" dirty="0"/>
              <a:t>What will you take from today? </a:t>
            </a:r>
          </a:p>
          <a:p>
            <a:r>
              <a:rPr lang="en-US" sz="2800" dirty="0"/>
              <a:t>How will you implement in your own work? (What else do you need?)</a:t>
            </a:r>
          </a:p>
          <a:p>
            <a:endParaRPr lang="en-US" dirty="0"/>
          </a:p>
        </p:txBody>
      </p:sp>
      <p:pic>
        <p:nvPicPr>
          <p:cNvPr id="3074" name="Picture 2" descr="Giraffes Entertainment Discussion Height T">
            <a:extLst>
              <a:ext uri="{FF2B5EF4-FFF2-40B4-BE49-F238E27FC236}">
                <a16:creationId xmlns:a16="http://schemas.microsoft.com/office/drawing/2014/main" id="{7A0E6E6B-7211-44D9-B28F-340A2AEE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04" y="3648456"/>
            <a:ext cx="4126992" cy="27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7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11D2-4B37-40BA-AEBB-E621838B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40078-B024-4FC6-B4E3-CB9FBEA6F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747520"/>
            <a:ext cx="6764621" cy="4541520"/>
          </a:xfrm>
        </p:spPr>
        <p:txBody>
          <a:bodyPr>
            <a:normAutofit/>
          </a:bodyPr>
          <a:lstStyle/>
          <a:p>
            <a:r>
              <a:rPr lang="en-US" sz="2800" cap="all" spc="200" dirty="0">
                <a:solidFill>
                  <a:srgbClr val="C00000"/>
                </a:solidFill>
              </a:rPr>
              <a:t>Group discussion: </a:t>
            </a:r>
          </a:p>
          <a:p>
            <a:r>
              <a:rPr lang="en-US" sz="2800" cap="all" spc="200" dirty="0">
                <a:solidFill>
                  <a:srgbClr val="C00000"/>
                </a:solidFill>
              </a:rPr>
              <a:t>Early intervention in health and family services space </a:t>
            </a:r>
          </a:p>
          <a:p>
            <a:r>
              <a:rPr lang="en-US" sz="2800" dirty="0"/>
              <a:t>What new research questions would you like to see us answering to solve your policy and practice issues?</a:t>
            </a:r>
          </a:p>
        </p:txBody>
      </p:sp>
      <p:pic>
        <p:nvPicPr>
          <p:cNvPr id="4100" name="Picture 4" descr="Meerkats, People, Talk, Conspiracy">
            <a:extLst>
              <a:ext uri="{FF2B5EF4-FFF2-40B4-BE49-F238E27FC236}">
                <a16:creationId xmlns:a16="http://schemas.microsoft.com/office/drawing/2014/main" id="{08FFCCF9-3687-4FE1-BDA2-42A22DE83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708" y="1849810"/>
            <a:ext cx="2908300" cy="43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6FB0-A071-46FF-B38E-83B94637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115B7-0ACC-45AE-BC8F-B60C521FF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Policy and practice network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en-US" sz="2400" dirty="0"/>
              <a:t>Continued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Policy and practice forum 2019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en-US" sz="2400" dirty="0"/>
              <a:t>Aboriginal and Torres Strait Islander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International Domestic Violence and Health Conference 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en-US" sz="2400" dirty="0"/>
              <a:t>Tuesday 20th and Wednesday 21st  November 2018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en-US" sz="2400" dirty="0"/>
              <a:t>RACV City Club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en-US" sz="2400" dirty="0"/>
              <a:t>Register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3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391D-9838-4FEA-95B1-427B4D29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pic>
        <p:nvPicPr>
          <p:cNvPr id="5122" name="Picture 2" descr="Barbary Ape, Monkey Mountain, Salem">
            <a:extLst>
              <a:ext uri="{FF2B5EF4-FFF2-40B4-BE49-F238E27FC236}">
                <a16:creationId xmlns:a16="http://schemas.microsoft.com/office/drawing/2014/main" id="{D09C5A9D-0646-4B1D-9910-1AAACCD70A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399506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4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2F55-7D12-4214-9E73-1090C706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here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CC50-5F93-4807-AD0D-DB91C3108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3611" y="3337486"/>
            <a:ext cx="2392541" cy="201423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660066"/>
                </a:solidFill>
              </a:rPr>
              <a:t>Policy makers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DHHS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DEET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Family Safety Victoria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Moonee Valley City Council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Sustainable Australia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38EE6-1B55-42D7-A7A5-529016164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3611" y="1481409"/>
            <a:ext cx="3505409" cy="17408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660066"/>
                </a:solidFill>
              </a:rPr>
              <a:t>Health services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Inner North West Primary Care Partnership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Mercy Health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North East Health Communities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Peninsula Health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B1B485-322F-4DAD-9E65-7D4A992E840C}"/>
              </a:ext>
            </a:extLst>
          </p:cNvPr>
          <p:cNvSpPr txBox="1">
            <a:spLocks/>
          </p:cNvSpPr>
          <p:nvPr/>
        </p:nvSpPr>
        <p:spPr>
          <a:xfrm>
            <a:off x="1097280" y="1484217"/>
            <a:ext cx="2003291" cy="17896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660066"/>
                </a:solidFill>
              </a:rPr>
              <a:t>Survivors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Community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WEAVERS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Lived experience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EFAB77-A7A4-4848-B8BC-E6CA6A10EE6B}"/>
              </a:ext>
            </a:extLst>
          </p:cNvPr>
          <p:cNvSpPr txBox="1">
            <a:spLocks/>
          </p:cNvSpPr>
          <p:nvPr/>
        </p:nvSpPr>
        <p:spPr>
          <a:xfrm>
            <a:off x="1097280" y="3337971"/>
            <a:ext cx="2230215" cy="23933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660066"/>
                </a:solidFill>
              </a:rPr>
              <a:t>Researchers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University of Melbourne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MCRI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LaTrobe</a:t>
            </a:r>
            <a:r>
              <a:rPr lang="en-US" sz="1600" dirty="0"/>
              <a:t>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AIFS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RMIT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Safer Families CRE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22A168-1CDC-45E3-84E5-EF8FC8869D37}"/>
              </a:ext>
            </a:extLst>
          </p:cNvPr>
          <p:cNvSpPr txBox="1">
            <a:spLocks/>
          </p:cNvSpPr>
          <p:nvPr/>
        </p:nvSpPr>
        <p:spPr>
          <a:xfrm>
            <a:off x="8504058" y="1844040"/>
            <a:ext cx="2910212" cy="484632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1800 RESPECT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Anglicare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ASRC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Berry 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Safe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WESNET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WRISC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WAYYS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Drummond 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EDVOS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National Homeless Collective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No To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Ozchild</a:t>
            </a:r>
            <a:r>
              <a:rPr lang="en-US" sz="1800" dirty="0"/>
              <a:t> Family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Children’s Protection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Women’s Legal Service</a:t>
            </a:r>
            <a:endParaRPr lang="en-US" sz="1700" dirty="0"/>
          </a:p>
          <a:p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542C4-BC89-4B57-9DB3-9A361DE41DF2}"/>
              </a:ext>
            </a:extLst>
          </p:cNvPr>
          <p:cNvSpPr txBox="1">
            <a:spLocks/>
          </p:cNvSpPr>
          <p:nvPr/>
        </p:nvSpPr>
        <p:spPr>
          <a:xfrm>
            <a:off x="8901558" y="3642361"/>
            <a:ext cx="2852256" cy="24319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2300" dirty="0"/>
          </a:p>
          <a:p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6B38CE-7FBC-40CB-84B6-28545CB84329}"/>
              </a:ext>
            </a:extLst>
          </p:cNvPr>
          <p:cNvSpPr txBox="1">
            <a:spLocks/>
          </p:cNvSpPr>
          <p:nvPr/>
        </p:nvSpPr>
        <p:spPr>
          <a:xfrm>
            <a:off x="8429396" y="1481409"/>
            <a:ext cx="3516667" cy="4802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660066"/>
                </a:solidFill>
              </a:rPr>
              <a:t>Family and Women’s services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6937B9-0B15-45F1-BFC9-07BEC14AAF57}"/>
              </a:ext>
            </a:extLst>
          </p:cNvPr>
          <p:cNvSpPr txBox="1">
            <a:spLocks/>
          </p:cNvSpPr>
          <p:nvPr/>
        </p:nvSpPr>
        <p:spPr>
          <a:xfrm>
            <a:off x="4333612" y="5366478"/>
            <a:ext cx="2392541" cy="132388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660066"/>
                </a:solidFill>
              </a:rPr>
              <a:t>Other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Metropolitan Fire Brigade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Urbis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To Be Loved Network</a:t>
            </a:r>
          </a:p>
        </p:txBody>
      </p:sp>
    </p:spTree>
    <p:extLst>
      <p:ext uri="{BB962C8B-B14F-4D97-AF65-F5344CB8AC3E}">
        <p14:creationId xmlns:p14="http://schemas.microsoft.com/office/powerpoint/2010/main" val="97808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0FE4-D14D-4CD6-BD5E-7DA4FCFC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about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C8F42-F745-41FA-AE25-5132290BA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cap="all" spc="200" dirty="0">
                <a:solidFill>
                  <a:srgbClr val="C00000"/>
                </a:solidFill>
                <a:latin typeface="+mj-lt"/>
              </a:rPr>
              <a:t>who we 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national and international collaboration funded for 5 years by the NHMRC (2017 –2022)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Researchers, families and communities, policy-makers, practitioners, community </a:t>
            </a:r>
            <a:r>
              <a:rPr lang="en-US" sz="2000" dirty="0" err="1"/>
              <a:t>organisations</a:t>
            </a:r>
            <a:r>
              <a:rPr lang="en-US" sz="2000" dirty="0"/>
              <a:t> and health, family and women’s services.</a:t>
            </a:r>
          </a:p>
          <a:p>
            <a:endParaRPr lang="en-US" sz="2400" cap="all" spc="200" dirty="0">
              <a:solidFill>
                <a:srgbClr val="C00000"/>
              </a:solidFill>
              <a:latin typeface="+mj-lt"/>
            </a:endParaRPr>
          </a:p>
          <a:p>
            <a:r>
              <a:rPr lang="en-US" sz="2400" cap="all" spc="200" dirty="0">
                <a:solidFill>
                  <a:srgbClr val="C00000"/>
                </a:solidFill>
                <a:latin typeface="+mj-lt"/>
              </a:rPr>
              <a:t>Our aim</a:t>
            </a:r>
          </a:p>
          <a:p>
            <a:r>
              <a:rPr lang="en-US" sz="2000" dirty="0"/>
              <a:t>“We aim to make all families safer by generating evidence-informed knowledge to assist services to identify violence early and tailor effective responses”.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0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6D70-2C62-4DBD-9C99-4305C191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keeps us busy…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E296-0E6C-4075-8765-BFB92BF3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cap="all" spc="200" dirty="0">
                <a:solidFill>
                  <a:srgbClr val="C00000"/>
                </a:solidFill>
              </a:rPr>
              <a:t>What we do </a:t>
            </a:r>
          </a:p>
          <a:p>
            <a:r>
              <a:rPr lang="en-US" sz="2000" dirty="0"/>
              <a:t>We research the health effects of domestic violence and the health sector responses needed to improve the safety, health and well-being of families. Our research: </a:t>
            </a:r>
          </a:p>
          <a:p>
            <a:r>
              <a:rPr lang="en-US" sz="2000" dirty="0"/>
              <a:t>	&gt; Explores the dynamics of abuse and resilience. </a:t>
            </a:r>
          </a:p>
          <a:p>
            <a:r>
              <a:rPr lang="en-US" sz="2000" dirty="0"/>
              <a:t>	&gt; Tests clinician early identification of abuse and first line responses. </a:t>
            </a:r>
          </a:p>
          <a:p>
            <a:r>
              <a:rPr lang="en-US" sz="2000" dirty="0"/>
              <a:t>	&gt; Develops and tests child, parent and </a:t>
            </a:r>
            <a:r>
              <a:rPr lang="en-US" sz="2000" dirty="0" err="1"/>
              <a:t>carer</a:t>
            </a:r>
            <a:r>
              <a:rPr lang="en-US" sz="2000" dirty="0"/>
              <a:t> programs. </a:t>
            </a:r>
            <a:endParaRPr lang="en-US" sz="2000" cap="all" spc="200" dirty="0">
              <a:solidFill>
                <a:srgbClr val="C00000"/>
              </a:solidFill>
            </a:endParaRPr>
          </a:p>
          <a:p>
            <a:endParaRPr lang="en-US" sz="2000" cap="all" spc="2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cap="all" spc="200" dirty="0">
                <a:solidFill>
                  <a:srgbClr val="C00000"/>
                </a:solidFill>
              </a:rPr>
              <a:t>Our focus</a:t>
            </a:r>
          </a:p>
          <a:p>
            <a:r>
              <a:rPr lang="en-US" sz="2000" dirty="0"/>
              <a:t>With respect for the diversity of Australian families, our work </a:t>
            </a:r>
            <a:r>
              <a:rPr lang="en-US" sz="2000" dirty="0" err="1"/>
              <a:t>centres</a:t>
            </a:r>
            <a:r>
              <a:rPr lang="en-US" sz="2000" dirty="0"/>
              <a:t> on early intervention with children, young people and their parents, Aboriginal and Torres Strait Islander communities, and men who use violence in their relationships.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1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DC991-0B36-49F0-A073-5AB3624B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8" y="1686169"/>
            <a:ext cx="3200400" cy="636122"/>
          </a:xfrm>
        </p:spPr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B0544-F49C-4319-96A2-E5AD2268A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055065"/>
            <a:ext cx="6492240" cy="5250139"/>
          </a:xfrm>
        </p:spPr>
        <p:txBody>
          <a:bodyPr>
            <a:normAutofit/>
          </a:bodyPr>
          <a:lstStyle/>
          <a:p>
            <a:r>
              <a:rPr lang="en-AU" sz="2400" b="1" spc="-50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Shared Understanding of Knowledge Translation in an Interdisciplinary Research Network  </a:t>
            </a:r>
          </a:p>
          <a:p>
            <a:endParaRPr lang="en-AU" sz="2400" b="1" spc="-50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  <a:p>
            <a:r>
              <a:rPr lang="en-AU" sz="2400" cap="all" spc="200" dirty="0">
                <a:solidFill>
                  <a:srgbClr val="C00000"/>
                </a:solidFill>
              </a:rPr>
              <a:t>Research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How is a </a:t>
            </a:r>
            <a:r>
              <a:rPr lang="en-AU" b="1" dirty="0"/>
              <a:t>shared understanding </a:t>
            </a:r>
            <a:r>
              <a:rPr lang="en-AU" dirty="0"/>
              <a:t>of </a:t>
            </a:r>
            <a:r>
              <a:rPr lang="en-AU" i="1" dirty="0"/>
              <a:t>knowledge translation </a:t>
            </a:r>
            <a:r>
              <a:rPr lang="en-AU" dirty="0"/>
              <a:t>developed in an interdisciplinary research network?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How does the implementation of </a:t>
            </a:r>
            <a:r>
              <a:rPr lang="en-AU" i="1" dirty="0"/>
              <a:t>knowledge translation </a:t>
            </a:r>
            <a:r>
              <a:rPr lang="en-AU" dirty="0"/>
              <a:t>support </a:t>
            </a:r>
            <a:r>
              <a:rPr lang="en-AU" b="1" dirty="0"/>
              <a:t>strength</a:t>
            </a:r>
            <a:r>
              <a:rPr lang="en-AU" dirty="0"/>
              <a:t>en an interdisciplinary research network to influence </a:t>
            </a:r>
            <a:r>
              <a:rPr lang="en-AU" b="1" dirty="0"/>
              <a:t>policy and practice</a:t>
            </a:r>
            <a:r>
              <a:rPr lang="en-AU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How does </a:t>
            </a:r>
            <a:r>
              <a:rPr lang="en-AU" b="1" dirty="0"/>
              <a:t>engaging lived experience participants enhance  </a:t>
            </a:r>
            <a:r>
              <a:rPr lang="en-AU" i="1" dirty="0"/>
              <a:t>knowledge translation</a:t>
            </a:r>
            <a:r>
              <a:rPr lang="en-AU" dirty="0"/>
              <a:t> in an interdisciplinary research network?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B7114-557C-4C4B-8DD0-25DF64D04322}"/>
              </a:ext>
            </a:extLst>
          </p:cNvPr>
          <p:cNvSpPr txBox="1">
            <a:spLocks/>
          </p:cNvSpPr>
          <p:nvPr/>
        </p:nvSpPr>
        <p:spPr>
          <a:xfrm>
            <a:off x="4800600" y="133653"/>
            <a:ext cx="5169296" cy="921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b="1" dirty="0">
                <a:solidFill>
                  <a:srgbClr val="660066"/>
                </a:solidFill>
              </a:rPr>
              <a:t>The Share Project</a:t>
            </a:r>
            <a:endParaRPr lang="en-US" sz="4800" b="1" dirty="0">
              <a:solidFill>
                <a:srgbClr val="66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5A7DB-B5E5-4BC9-961B-D35C5411D283}"/>
              </a:ext>
            </a:extLst>
          </p:cNvPr>
          <p:cNvSpPr txBox="1"/>
          <p:nvPr/>
        </p:nvSpPr>
        <p:spPr>
          <a:xfrm>
            <a:off x="3976381" y="5942484"/>
            <a:ext cx="767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>
                <a:solidFill>
                  <a:srgbClr val="E25B00"/>
                </a:solidFill>
              </a:rPr>
              <a:t>The study aims to implement an innovative realist approach to knowledge translation with an interdisciplinary research network.</a:t>
            </a: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DFECCF65-1AD5-41D9-87CC-0EC92BCBDF1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64441928"/>
              </p:ext>
            </p:extLst>
          </p:nvPr>
        </p:nvGraphicFramePr>
        <p:xfrm>
          <a:off x="48784" y="1581537"/>
          <a:ext cx="3990427" cy="436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88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0FE4-D14D-4CD6-BD5E-7DA4FCFC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C8F42-F745-41FA-AE25-5132290BA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757680"/>
            <a:ext cx="10058400" cy="4429760"/>
          </a:xfrm>
        </p:spPr>
        <p:txBody>
          <a:bodyPr>
            <a:normAutofit/>
          </a:bodyPr>
          <a:lstStyle/>
          <a:p>
            <a:r>
              <a:rPr lang="en-US" sz="2400" cap="all" spc="200" dirty="0">
                <a:solidFill>
                  <a:srgbClr val="C00000"/>
                </a:solidFill>
                <a:latin typeface="+mj-lt"/>
              </a:rPr>
              <a:t>AIMS of policy and practice engagement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To strengthen links between the CRE, those working in health and family policy and services and those affected by </a:t>
            </a:r>
            <a:r>
              <a:rPr lang="en-US" sz="2000" dirty="0"/>
              <a:t>domestic and family violence</a:t>
            </a:r>
            <a:r>
              <a:rPr lang="en-AU" sz="2000" dirty="0"/>
              <a:t>. 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To facilitate knowledge exchange across these groups.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To inform and shape research, policy and programs for early intervention and first line </a:t>
            </a:r>
            <a:r>
              <a:rPr lang="en-US" sz="2000" dirty="0"/>
              <a:t>response to domestic and family violence.</a:t>
            </a:r>
            <a:br>
              <a:rPr lang="en-US" dirty="0"/>
            </a:br>
            <a:endParaRPr lang="en-US" dirty="0"/>
          </a:p>
          <a:p>
            <a:pPr marL="0" lvl="0" indent="0">
              <a:buNone/>
            </a:pPr>
            <a:r>
              <a:rPr lang="en-US" sz="2400" cap="all" spc="200" dirty="0">
                <a:solidFill>
                  <a:srgbClr val="C00000"/>
                </a:solidFill>
                <a:latin typeface="+mj-lt"/>
              </a:rPr>
              <a:t>TODAYS FOCUS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Child-Parent interventions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Early intervention in the health setting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Application and problem solving in policy everyday practice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8C876-D0DF-491E-BAC2-604CF00FF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3796245"/>
            <a:ext cx="3048197" cy="2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C821-434D-4396-A9AD-C7EB1DBF5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15774" y="-841249"/>
            <a:ext cx="32004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1A6E-65D8-4D83-8353-6153E75C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080" y="1420586"/>
            <a:ext cx="6418760" cy="4884617"/>
          </a:xfrm>
        </p:spPr>
        <p:txBody>
          <a:bodyPr/>
          <a:lstStyle/>
          <a:p>
            <a:pPr marL="0" indent="0">
              <a:buNone/>
            </a:pPr>
            <a:r>
              <a:rPr lang="en-US" sz="2800" cap="all" spc="200" dirty="0" err="1">
                <a:solidFill>
                  <a:srgbClr val="C00000"/>
                </a:solidFill>
              </a:rPr>
              <a:t>CURREnt</a:t>
            </a:r>
            <a:r>
              <a:rPr lang="en-US" sz="2800" cap="all" spc="200" dirty="0">
                <a:solidFill>
                  <a:srgbClr val="C00000"/>
                </a:solidFill>
              </a:rPr>
              <a:t> landscape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Referral pathways from health into child-parent programs can be unclear and inaccessible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Particularly problematic when few programs designed for fathers who use violence, early intervention,  or mother-child strengthening after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Health system not necessarily equipped for awareness, identification and tailored response to family violence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FV focus has been on crisis rather than early intervention or healing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 tackling these issues and particularly the role that health can play in early intervention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8D871-17F0-431F-A72C-7020828C0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E6E4C1-DA46-43E3-AB38-5523484F45C9}"/>
              </a:ext>
            </a:extLst>
          </p:cNvPr>
          <p:cNvSpPr txBox="1">
            <a:spLocks/>
          </p:cNvSpPr>
          <p:nvPr/>
        </p:nvSpPr>
        <p:spPr>
          <a:xfrm>
            <a:off x="4743448" y="217115"/>
            <a:ext cx="6229351" cy="1064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660066"/>
                </a:solidFill>
              </a:rPr>
              <a:t>Why this focus…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10687E-974C-4118-9201-2DAF5E27C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9" y="4192583"/>
            <a:ext cx="3168931" cy="2112620"/>
          </a:xfrm>
          <a:prstGeom prst="rect">
            <a:avLst/>
          </a:prstGeom>
        </p:spPr>
      </p:pic>
      <p:pic>
        <p:nvPicPr>
          <p:cNvPr id="1026" name="Picture 2" descr="Rocks, Dirt, Nature, Road, Outdoors">
            <a:extLst>
              <a:ext uri="{FF2B5EF4-FFF2-40B4-BE49-F238E27FC236}">
                <a16:creationId xmlns:a16="http://schemas.microsoft.com/office/drawing/2014/main" id="{90B9B353-59EE-4F5B-8549-D876DDB8F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8" y="374142"/>
            <a:ext cx="3168931" cy="381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5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91B6-46F6-4F74-8B49-E8284F77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talking…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FC3A-DFBD-497B-9F85-47AF02470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2400" cap="all" spc="200" dirty="0">
                <a:solidFill>
                  <a:srgbClr val="C00000"/>
                </a:solidFill>
              </a:rPr>
              <a:t>SESSION ONE: Child-Parent Interventions </a:t>
            </a:r>
          </a:p>
          <a:p>
            <a:pPr lvl="0"/>
            <a:r>
              <a:rPr lang="en-US" dirty="0"/>
              <a:t>Aim of session is to </a:t>
            </a:r>
          </a:p>
          <a:p>
            <a:pPr lvl="1"/>
            <a:r>
              <a:rPr lang="en-US" dirty="0"/>
              <a:t>Understand the research and context – Poster presentation: 5 mins</a:t>
            </a:r>
          </a:p>
          <a:p>
            <a:pPr lvl="1"/>
            <a:r>
              <a:rPr lang="en-US" dirty="0"/>
              <a:t>Identify needs and issues, share ideas – Discussion in small groups: 10 mins</a:t>
            </a:r>
          </a:p>
          <a:p>
            <a:pPr marL="201168" lvl="1" indent="0">
              <a:buNone/>
            </a:pPr>
            <a:endParaRPr lang="en-US" dirty="0"/>
          </a:p>
          <a:p>
            <a:r>
              <a:rPr lang="en-US" sz="1900" cap="all" spc="200" dirty="0">
                <a:solidFill>
                  <a:srgbClr val="C00000"/>
                </a:solidFill>
              </a:rPr>
              <a:t>INTERVENTIONS</a:t>
            </a:r>
          </a:p>
          <a:p>
            <a:r>
              <a:rPr lang="en-US" b="1" dirty="0"/>
              <a:t>Recover	 		</a:t>
            </a:r>
            <a:r>
              <a:rPr lang="en-US" dirty="0"/>
              <a:t>Psychotherapy intervention for reconnecting mothers and children after violence. </a:t>
            </a:r>
          </a:p>
          <a:p>
            <a:pPr>
              <a:spcBef>
                <a:spcPts val="0"/>
              </a:spcBef>
            </a:pPr>
            <a:r>
              <a:rPr lang="en-US" b="1" dirty="0"/>
              <a:t>			Presenter: Leesa Hooker</a:t>
            </a:r>
          </a:p>
          <a:p>
            <a:r>
              <a:rPr lang="en-US" b="1" dirty="0"/>
              <a:t>Family Foundations 	</a:t>
            </a:r>
            <a:r>
              <a:rPr lang="en-US" dirty="0"/>
              <a:t>Home visiting intervention for first-time expectant couples. </a:t>
            </a:r>
          </a:p>
          <a:p>
            <a:pPr>
              <a:spcBef>
                <a:spcPts val="0"/>
              </a:spcBef>
            </a:pPr>
            <a:r>
              <a:rPr lang="en-US" b="1" dirty="0"/>
              <a:t>			Presenter: Rebecca Giallo  </a:t>
            </a:r>
          </a:p>
          <a:p>
            <a:r>
              <a:rPr lang="en-US" b="1" dirty="0"/>
              <a:t>Caring Dads </a:t>
            </a:r>
            <a:r>
              <a:rPr lang="en-AU" dirty="0"/>
              <a:t> 		Group intervention program for fathers who use violence in the home. 					</a:t>
            </a:r>
            <a:r>
              <a:rPr lang="en-AU" b="1" dirty="0"/>
              <a:t>Presenter: David Gallant</a:t>
            </a:r>
            <a:r>
              <a:rPr lang="en-AU" dirty="0"/>
              <a:t> </a:t>
            </a:r>
            <a:endParaRPr lang="en-US" dirty="0"/>
          </a:p>
          <a:p>
            <a:r>
              <a:rPr lang="en-US" b="1" dirty="0"/>
              <a:t>Children &amp; Mothers in Mind</a:t>
            </a:r>
            <a:r>
              <a:rPr lang="en-US" dirty="0"/>
              <a:t>  Mother-child group program for mothers who have experienced DV. </a:t>
            </a:r>
          </a:p>
          <a:p>
            <a:pPr>
              <a:spcBef>
                <a:spcPts val="0"/>
              </a:spcBef>
            </a:pPr>
            <a:r>
              <a:rPr lang="en-US" b="1" dirty="0"/>
              <a:t>			Presenter: Margaret Kertesz </a:t>
            </a:r>
          </a:p>
          <a:p>
            <a:pPr lvl="0"/>
            <a:endParaRPr lang="en-US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040E7A-A5A3-4252-A9F5-C323F7606DF6}"/>
              </a:ext>
            </a:extLst>
          </p:cNvPr>
          <p:cNvCxnSpPr/>
          <p:nvPr/>
        </p:nvCxnSpPr>
        <p:spPr>
          <a:xfrm>
            <a:off x="1234440" y="4352544"/>
            <a:ext cx="9747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6EBF05-3CFC-4602-9B65-AED20038DECE}"/>
              </a:ext>
            </a:extLst>
          </p:cNvPr>
          <p:cNvCxnSpPr/>
          <p:nvPr/>
        </p:nvCxnSpPr>
        <p:spPr>
          <a:xfrm>
            <a:off x="1234440" y="4989576"/>
            <a:ext cx="9747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6269D6-5510-4402-864A-7F614699AE4B}"/>
              </a:ext>
            </a:extLst>
          </p:cNvPr>
          <p:cNvCxnSpPr/>
          <p:nvPr/>
        </p:nvCxnSpPr>
        <p:spPr>
          <a:xfrm>
            <a:off x="1234440" y="5571744"/>
            <a:ext cx="9747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F257C1-0ED6-42AF-B2D1-6DB31FC1AC0E}"/>
              </a:ext>
            </a:extLst>
          </p:cNvPr>
          <p:cNvCxnSpPr/>
          <p:nvPr/>
        </p:nvCxnSpPr>
        <p:spPr>
          <a:xfrm>
            <a:off x="1234440" y="6163056"/>
            <a:ext cx="9747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53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9260-C0F4-4CA0-A3E7-8F995F21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poster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D0642-98B6-4180-B6D0-16AAE7D4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227" y="2093976"/>
            <a:ext cx="6170261" cy="36565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Please go to poster that corresponds with your </a:t>
            </a:r>
            <a:r>
              <a:rPr lang="en-US" sz="2000" dirty="0" err="1"/>
              <a:t>colour</a:t>
            </a:r>
            <a:r>
              <a:rPr lang="en-US" sz="2000" dirty="0"/>
              <a:t> dot.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15 mins has been allocated to each intervention program.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5 mins presentation followed by 10 mins discussion.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When bell rings, move anti clockwise to next poster.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Opportunity to engage in 4 different poster sessions.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After the break at afternoon tea, there will be another 3 rotating sessions.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7A32B-4B85-47D0-A08C-2F6BBE0A0480}"/>
              </a:ext>
            </a:extLst>
          </p:cNvPr>
          <p:cNvSpPr txBox="1"/>
          <p:nvPr/>
        </p:nvSpPr>
        <p:spPr>
          <a:xfrm>
            <a:off x="11219307" y="2093976"/>
            <a:ext cx="3648456" cy="444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Ad Announce Announcement Arrow Auto Automo">
            <a:extLst>
              <a:ext uri="{FF2B5EF4-FFF2-40B4-BE49-F238E27FC236}">
                <a16:creationId xmlns:a16="http://schemas.microsoft.com/office/drawing/2014/main" id="{92CFEFED-BCA9-40ED-A48E-D757179B4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2093976"/>
            <a:ext cx="46291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69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5C6019-71E4-4284-B205-8E1182E281C2}" vid="{CDA09135-178A-4970-8520-4B2EAF95C5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Safer Families Powerpoint template</Template>
  <TotalTime>339</TotalTime>
  <Words>1146</Words>
  <Application>Microsoft Office PowerPoint</Application>
  <PresentationFormat>Widescreen</PresentationFormat>
  <Paragraphs>186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</vt:lpstr>
      <vt:lpstr>Avenir Book</vt:lpstr>
      <vt:lpstr>Calibri</vt:lpstr>
      <vt:lpstr>Calibri Light</vt:lpstr>
      <vt:lpstr>Courier New</vt:lpstr>
      <vt:lpstr>Retrospect</vt:lpstr>
      <vt:lpstr>Welcome to our Policy and Practice Forum:  Health, Parenting and Family Violence. </vt:lpstr>
      <vt:lpstr>Stakeholders here today…</vt:lpstr>
      <vt:lpstr>A bit about us…</vt:lpstr>
      <vt:lpstr>What keeps us busy…</vt:lpstr>
      <vt:lpstr>Research design</vt:lpstr>
      <vt:lpstr>Today’s forum</vt:lpstr>
      <vt:lpstr>PowerPoint Presentation</vt:lpstr>
      <vt:lpstr>Let’s get talking…</vt:lpstr>
      <vt:lpstr>Instructions for poster sessions</vt:lpstr>
      <vt:lpstr>Round 2 of discussions…</vt:lpstr>
      <vt:lpstr>Key messages</vt:lpstr>
      <vt:lpstr>What’s next?</vt:lpstr>
      <vt:lpstr>Next steps…</vt:lpstr>
      <vt:lpstr>Reflections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Policy and Practice Forum:  Health, Parenting and Family Violence.</dc:title>
  <dc:creator>Simone Gleeson</dc:creator>
  <cp:lastModifiedBy>Simone Gleeson</cp:lastModifiedBy>
  <cp:revision>28</cp:revision>
  <dcterms:created xsi:type="dcterms:W3CDTF">2018-06-13T02:42:01Z</dcterms:created>
  <dcterms:modified xsi:type="dcterms:W3CDTF">2018-06-15T06:18:55Z</dcterms:modified>
</cp:coreProperties>
</file>